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6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5479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309654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攻略总结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4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4e75f2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3dd2d1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001ad41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82c2c78d2?pid=c30965402&amp;color=0,0,0&amp;bt=1&amp;bbb=1&amp;hb=1"/>
          <p:cNvSpPr/>
          <p:nvPr/>
        </p:nvSpPr>
        <p:spPr>
          <a:xfrm>
            <a:off x="832104" y="1080000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记忆口诀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线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性递推看类型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常数一次指数型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待定系数设形式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对比系数求参数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分式递推取倒数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等差等比求通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项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求出通项公式后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反解通项要验首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！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8205a409.fixed?pid=7b38c3109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大招攻略</a:t>
            </a:r>
            <a:endParaRPr lang="en-US" altLang="zh-CN" sz="5400" dirty="0"/>
          </a:p>
        </p:txBody>
      </p:sp>
      <p:sp>
        <p:nvSpPr>
          <p:cNvPr id="3" name="C_2_BD#68205a409.fixed?pid=7b38c3109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一阶线性递推数列的构造技巧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ce865f9f3?pid=c4e75f2af&amp;color=0,0,0&amp;bt=1&amp;bbb=1&amp;hb=1"/>
              <p:cNvSpPr/>
              <p:nvPr/>
            </p:nvSpPr>
            <p:spPr>
              <a:xfrm>
                <a:off x="832104" y="1080000"/>
                <a:ext cx="10533888" cy="1243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题干递推公式的形式为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为常数，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为关于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的函数，如一次函数、指数型函数等），或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能转化为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为常数，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，此时可考虑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构造等差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、等比数列，然后利用已知数列的通项公式求解问题.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ce865f9f3?pid=c4e75f2a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243330"/>
              </a:xfrm>
              <a:prstGeom prst="rect">
                <a:avLst/>
              </a:prstGeom>
              <a:blipFill>
                <a:blip r:embed="rId3"/>
                <a:stretch>
                  <a:fillRect l="-1389" r="-1273" b="-112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P_4_BD#0fd183a7e?colgroup=15,5,33&amp;pid=73dd2d143&amp;color=0,0,0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61986640"/>
                  </p:ext>
                </p:extLst>
              </p:nvPr>
            </p:nvGraphicFramePr>
            <p:xfrm>
              <a:off x="832104" y="1078992"/>
              <a:ext cx="10533888" cy="4529521"/>
            </p:xfrm>
            <a:graphic>
              <a:graphicData uri="http://schemas.openxmlformats.org/drawingml/2006/table">
                <a:tbl>
                  <a:tblPr/>
                  <a:tblGrid>
                    <a:gridCol w="301752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252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29107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递推公式类型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方法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具体过程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83629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𝑝𝑎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𝑞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𝑞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为常数,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𝑝𝑞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≠0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≠1)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待定系数法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构造等比数列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设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则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𝑝𝑋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𝑞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,即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𝑞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𝑝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150811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𝑝𝑎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𝐴𝑛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𝐵</m:t>
                              </m:r>
                            </m:oMath>
                          </a14:m>
                          <a:endParaRPr lang="zh-CN" altLang="en-US" sz="1400" b="0" i="0" spc="-10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𝐴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𝐵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为常数,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≠0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且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≠1)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待定系数法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构造等比数列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设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+1)+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𝑌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𝑌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6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则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{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zh-CN" sz="1400" b="0" i="1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altLang="zh-CN" sz="1400" b="0" i="0" spc="-10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𝑝𝑋</m:t>
                                    </m:r>
                                    <m:r>
                                      <a:rPr lang="en-US" altLang="zh-CN" sz="1400" b="0" i="0" spc="-10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</m:t>
                                    </m:r>
                                    <m:r>
                                      <a:rPr lang="en-US" altLang="zh-CN" sz="1400" b="0" i="0" spc="-10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𝑋</m:t>
                                    </m:r>
                                    <m:r>
                                      <a:rPr lang="en-US" altLang="zh-CN" sz="1400" b="0" i="0" spc="-10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=</m:t>
                                    </m:r>
                                    <m:r>
                                      <a:rPr lang="en-US" altLang="zh-CN" sz="1400" b="0" i="0" spc="-10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𝐴</m:t>
                                    </m:r>
                                    <m:r>
                                      <a:rPr lang="en-US" altLang="zh-CN" sz="1400" b="0" i="0" spc="-10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,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altLang="zh-CN" sz="1400" b="0" i="0" spc="-10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𝑝𝑌</m:t>
                                    </m:r>
                                    <m:r>
                                      <a:rPr lang="en-US" altLang="zh-CN" sz="1400" b="0" i="0" spc="-10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</m:t>
                                    </m:r>
                                    <m:r>
                                      <a:rPr lang="en-US" altLang="zh-CN" sz="1400" b="0" i="0" spc="-10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𝑋</m:t>
                                    </m:r>
                                    <m:r>
                                      <a:rPr lang="en-US" altLang="zh-CN" sz="1400" b="0" i="0" spc="-10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</m:t>
                                    </m:r>
                                    <m:r>
                                      <a:rPr lang="en-US" altLang="zh-CN" sz="1400" b="0" i="0" spc="-10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𝑌</m:t>
                                    </m:r>
                                    <m:r>
                                      <a:rPr lang="en-US" altLang="zh-CN" sz="1400" b="0" i="0" spc="-10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=</m:t>
                                    </m:r>
                                    <m:r>
                                      <a:rPr lang="en-US" altLang="zh-CN" sz="1400" b="0" i="0" spc="-10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𝐵</m:t>
                                    </m:r>
                                    <m:r>
                                      <a:rPr lang="en-US" altLang="zh-CN" sz="1400" b="0" i="0" spc="-10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,</m:t>
                                    </m:r>
                                  </m:e>
                                </m:mr>
                              </m:m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解得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{</m:t>
                              </m:r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zh-CN" sz="1400" b="0" i="1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altLang="zh-CN" sz="1400" b="0" i="0" spc="-10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𝑋</m:t>
                                    </m:r>
                                    <m:r>
                                      <a:rPr lang="en-US" altLang="zh-CN" sz="1400" b="0" i="0" spc="-10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=</m:t>
                                    </m:r>
                                    <m:f>
                                      <m:fPr>
                                        <m:ctrlPr>
                                          <a:rPr lang="en-US" altLang="zh-CN" sz="1400" b="0" i="1" spc="-10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400" b="0" i="0" spc="-10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𝐴</m:t>
                                        </m:r>
                                      </m:num>
                                      <m:den>
                                        <m:r>
                                          <a:rPr lang="en-US" altLang="zh-CN" sz="1400" b="0" i="0" spc="-10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𝑝</m:t>
                                        </m:r>
                                        <m:r>
                                          <a:rPr lang="en-US" altLang="zh-CN" sz="1400" b="0" i="0" spc="-10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−1</m:t>
                                        </m:r>
                                      </m:den>
                                    </m:f>
                                    <m:r>
                                      <a:rPr lang="en-US" altLang="zh-CN" sz="1400" b="0" i="0" spc="-10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,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altLang="zh-CN" sz="1400" b="0" i="0" spc="-10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𝑌</m:t>
                                    </m:r>
                                    <m:r>
                                      <a:rPr lang="en-US" altLang="zh-CN" sz="1400" b="0" i="0" spc="-10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=</m:t>
                                    </m:r>
                                    <m:f>
                                      <m:fPr>
                                        <m:ctrlPr>
                                          <a:rPr lang="en-US" altLang="zh-CN" sz="1400" b="0" i="1" spc="-10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400" b="0" i="0" spc="-10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𝐵</m:t>
                                        </m:r>
                                      </m:num>
                                      <m:den>
                                        <m:r>
                                          <a:rPr lang="en-US" altLang="zh-CN" sz="1400" b="0" i="0" spc="-10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𝑝</m:t>
                                        </m:r>
                                        <m:r>
                                          <a:rPr lang="en-US" altLang="zh-CN" sz="1400" b="0" i="0" spc="-10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−1</m:t>
                                        </m:r>
                                      </m:den>
                                    </m:f>
                                    <m:r>
                                      <a:rPr lang="en-US" altLang="zh-CN" sz="1400" b="0" i="0" spc="-10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+</m:t>
                                    </m:r>
                                    <m:f>
                                      <m:fPr>
                                        <m:ctrlPr>
                                          <a:rPr lang="en-US" altLang="zh-CN" sz="1400" b="0" i="1" spc="-10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400" b="0" i="0" spc="-10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𝐴</m:t>
                                        </m:r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en-US" altLang="zh-CN" sz="1400" b="0" i="1" spc="-100" dirty="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微软雅黑" pitchFamily="34" charset="-122"/>
                                                <a:cs typeface="微软雅黑" pitchFamily="34" charset="-12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altLang="zh-CN" sz="1400" b="0" i="0" spc="-1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itchFamily="34" charset="0"/>
                                                <a:ea typeface="Cambria Math" pitchFamily="34" charset="-122"/>
                                                <a:cs typeface="Cambria Math" pitchFamily="34" charset="-120"/>
                                              </a:rPr>
                                              <m:t>(</m:t>
                                            </m:r>
                                            <m:r>
                                              <a:rPr lang="en-US" altLang="zh-CN" sz="1400" b="0" i="0" spc="-1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itchFamily="34" charset="0"/>
                                                <a:ea typeface="Cambria Math" pitchFamily="34" charset="-122"/>
                                                <a:cs typeface="Cambria Math" pitchFamily="34" charset="-120"/>
                                              </a:rPr>
                                              <m:t>𝑝</m:t>
                                            </m:r>
                                            <m:r>
                                              <a:rPr lang="en-US" altLang="zh-CN" sz="1400" b="0" i="0" spc="-1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itchFamily="34" charset="0"/>
                                                <a:ea typeface="Cambria Math" pitchFamily="34" charset="-122"/>
                                                <a:cs typeface="Cambria Math" pitchFamily="34" charset="-120"/>
                                              </a:rPr>
                                              <m:t>−1)</m:t>
                                            </m:r>
                                          </m:e>
                                          <m:sup>
                                            <m:r>
                                              <a:rPr lang="en-US" altLang="zh-CN" sz="1400" b="0" i="0" spc="-1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itchFamily="34" charset="0"/>
                                                <a:ea typeface="Cambria Math" pitchFamily="34" charset="-122"/>
                                                <a:cs typeface="Cambria Math" pitchFamily="34" charset="-12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mr>
                              </m:m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94805">
                    <a:tc rowSpan="2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𝑝𝑎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≥2</m:t>
                                  </m:r>
                                </m:e>
                              </m:d>
                            </m:oMath>
                          </a14:m>
                          <a:endParaRPr lang="zh-CN" altLang="en-US" sz="1400" b="0" i="0" spc="-10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𝑞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为非零常数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当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𝑞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时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构造等差数列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2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𝑞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𝑝𝑎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−1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𝑞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−1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𝑞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−1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即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{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𝑞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}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为等差数列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776923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当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𝑞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时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配凑等比数列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设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则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𝑝𝑋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,解得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𝑞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⋅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𝑝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𝑞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1108647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𝑘𝑎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𝑝𝑎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𝑞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𝑘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𝑞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为非零常数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≠0)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取倒数构造法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+1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𝑝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𝑘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𝑞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𝑘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⋅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若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𝑞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𝑘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,则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{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}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为等差数列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若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𝑞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𝑘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,则配凑等比数列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P_4_BD#0fd183a7e?colgroup=15,5,33&amp;pid=73dd2d143&amp;color=0,0,0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61986640"/>
                  </p:ext>
                </p:extLst>
              </p:nvPr>
            </p:nvGraphicFramePr>
            <p:xfrm>
              <a:off x="832104" y="1078992"/>
              <a:ext cx="10533888" cy="4529521"/>
            </p:xfrm>
            <a:graphic>
              <a:graphicData uri="http://schemas.openxmlformats.org/drawingml/2006/table">
                <a:tbl>
                  <a:tblPr/>
                  <a:tblGrid>
                    <a:gridCol w="301752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252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29107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递推公式类型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方法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具体过程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8362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2" t="-55789" r="-249697" b="-645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待定系数法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7473" t="-55789" r="-194" b="-6452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15081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2" t="-78307" r="-249697" b="-2243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待定系数法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7473" t="-78307" r="-194" b="-22433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94805">
                    <a:tc row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2" t="-149115" r="-249697" b="-876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46766" t="-343878" r="-514925" b="-3326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7473" t="-343878" r="-194" b="-33265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776923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46766" t="-339844" r="-514925" b="-1546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7473" t="-339844" r="-194" b="-1546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110953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2" t="-309341" r="-249697" b="-87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取倒数构造法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7473" t="-309341" r="-194" b="-879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0fd183a7e?pid=73dd2d143&amp;color=0,0,0&amp;bbb=1">
                <a:extLst>
                  <a:ext uri="{FF2B5EF4-FFF2-40B4-BE49-F238E27FC236}">
                    <a16:creationId xmlns:a16="http://schemas.microsoft.com/office/drawing/2014/main" id="{4E3C9F7C-DD6E-AB15-5B28-BEC9F8AC19A3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应用贴士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首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项验证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构造新数列后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注意验证首项是否符合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避免通项公式求错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名师有话说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为常数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𝑝𝑞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≠1)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的另一种处理方法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两式相减得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是等比数列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先求出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再利用累加法求出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4_BD#0fd183a7e?pid=73dd2d143&amp;color=0,0,0&amp;bbb=1">
                <a:extLst>
                  <a:ext uri="{FF2B5EF4-FFF2-40B4-BE49-F238E27FC236}">
                    <a16:creationId xmlns:a16="http://schemas.microsoft.com/office/drawing/2014/main" id="{4E3C9F7C-DD6E-AB15-5B28-BEC9F8AC19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446655"/>
              </a:xfrm>
              <a:prstGeom prst="rect">
                <a:avLst/>
              </a:prstGeom>
              <a:blipFill>
                <a:blip r:embed="rId2"/>
                <a:stretch>
                  <a:fillRect l="-1389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005592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a75b1cb33?vop=1&amp;pid=9001ad41e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1_1#a75b1cb33?vop=1&amp;pid=9001ad41e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a75b1cb33.bracket?vop=1&amp;pid=9001ad41e&amp;color=0,0,0&amp;vpa=1"/>
          <p:cNvSpPr/>
          <p:nvPr/>
        </p:nvSpPr>
        <p:spPr>
          <a:xfrm>
            <a:off x="7196169" y="1078095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endParaRPr lang="en-US" altLang="zh-CN" sz="1400" dirty="0"/>
          </a:p>
        </p:txBody>
      </p:sp>
      <p:sp>
        <p:nvSpPr>
          <p:cNvPr id="4" name="QC_4_BD.1_2#a75b1cb33.choices?vop=1&amp;pid=9001ad41e&amp;color=0,0,0&amp;bbb=1"/>
          <p:cNvSpPr/>
          <p:nvPr/>
        </p:nvSpPr>
        <p:spPr>
          <a:xfrm>
            <a:off x="832104" y="1370195"/>
            <a:ext cx="10533888" cy="350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96972" algn="l"/>
                <a:tab pos="5368544" algn="l"/>
                <a:tab pos="8052816" algn="l"/>
              </a:tabLst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57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63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3_1#a75b1cb33?vop=1&amp;pid=9001ad41e&amp;color=0,0,0&amp;bbb=1&amp;hb=1"/>
              <p:cNvSpPr/>
              <p:nvPr/>
            </p:nvSpPr>
            <p:spPr>
              <a:xfrm>
                <a:off x="832104" y="1721985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对应攻略中的递推公式类型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构造等比数列求解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也可以通过化简得到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是等比数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通过累加法求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3_1#a75b1cb33?vop=1&amp;pid=9001ad41e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1985"/>
                <a:ext cx="10533888" cy="932498"/>
              </a:xfrm>
              <a:prstGeom prst="rect">
                <a:avLst/>
              </a:prstGeom>
              <a:blipFill>
                <a:blip r:embed="rId4"/>
                <a:stretch>
                  <a:fillRect l="-1042" r="-116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_1#a75b1cb33?vop=1&amp;pid=9001ad41e&amp;color=0,0,0&amp;bt=1&amp;bbb=1"/>
              <p:cNvSpPr/>
              <p:nvPr/>
            </p:nvSpPr>
            <p:spPr>
              <a:xfrm>
                <a:off x="832104" y="1080000"/>
                <a:ext cx="10533888" cy="363804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递推公式符合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型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可构造等比数列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是首项为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公比为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结合等比数列前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项和公式求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+1)−5=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2(1−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−5=57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两式相减可得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是首项为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公比为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根据累加法可得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+⋯+2+1=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符合上式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−5=57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AS.4_1#a75b1cb33?vop=1&amp;pid=9001ad41e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042"/>
              </a:xfrm>
              <a:prstGeom prst="rect">
                <a:avLst/>
              </a:prstGeom>
              <a:blipFill>
                <a:blip r:embed="rId3"/>
                <a:stretch>
                  <a:fillRect l="-1042" b="-30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0b47558ca?vop=1&amp;pid=9001ad41e&amp;color=0,0,0&amp;bt=1&amp;bbb=1"/>
              <p:cNvSpPr/>
              <p:nvPr/>
            </p:nvSpPr>
            <p:spPr>
              <a:xfrm>
                <a:off x="832104" y="1080000"/>
                <a:ext cx="10533888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5_1#0b47558ca?vop=1&amp;pid=9001ad41e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55600"/>
              </a:xfrm>
              <a:prstGeom prst="rect">
                <a:avLst/>
              </a:prstGeom>
              <a:blipFill>
                <a:blip r:embed="rId3"/>
                <a:stretch>
                  <a:fillRect l="-1042" b="-120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6_1#0b47558ca.bracket?vop=1&amp;pid=9001ad41e&amp;color=0,0,0&amp;vpa=2"/>
          <p:cNvSpPr/>
          <p:nvPr/>
        </p:nvSpPr>
        <p:spPr>
          <a:xfrm>
            <a:off x="7052405" y="1091684"/>
            <a:ext cx="217488" cy="3101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8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5_2#0b47558ca.choices?vop=1&amp;pid=9001ad41e&amp;color=0,0,0&amp;bbb=1"/>
              <p:cNvSpPr/>
              <p:nvPr/>
            </p:nvSpPr>
            <p:spPr>
              <a:xfrm>
                <a:off x="832104" y="1435599"/>
                <a:ext cx="10533888" cy="40906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696972" algn="l"/>
                    <a:tab pos="5368544" algn="l"/>
                    <a:tab pos="8052816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5_2#0b47558ca.choices?vop=1&amp;pid=9001ad41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35599"/>
                <a:ext cx="10533888" cy="409067"/>
              </a:xfrm>
              <a:prstGeom prst="rect">
                <a:avLst/>
              </a:prstGeom>
              <a:blipFill>
                <a:blip r:embed="rId4"/>
                <a:stretch>
                  <a:fillRect l="-1042" b="-147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7_1#0b47558ca?vop=1&amp;pid=9001ad41e&amp;color=0,0,0&amp;bbb=1"/>
              <p:cNvSpPr/>
              <p:nvPr/>
            </p:nvSpPr>
            <p:spPr>
              <a:xfrm>
                <a:off x="832104" y="1847650"/>
                <a:ext cx="10533888" cy="65049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先将题干中的递推公式进行转化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进而可求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7_1#0b47558ca?vop=1&amp;pid=9001ad41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47650"/>
                <a:ext cx="10533888" cy="650494"/>
              </a:xfrm>
              <a:prstGeom prst="rect">
                <a:avLst/>
              </a:prstGeom>
              <a:blipFill>
                <a:blip r:embed="rId5"/>
                <a:stretch>
                  <a:fillRect l="-1042" b="-5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8_1#0b47558ca?vop=1&amp;pid=9001ad41e&amp;color=0,0,0&amp;bbb=1&amp;hb=1"/>
              <p:cNvSpPr/>
              <p:nvPr/>
            </p:nvSpPr>
            <p:spPr>
              <a:xfrm>
                <a:off x="832104" y="2500747"/>
                <a:ext cx="10533888" cy="736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由题可知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题干递推公式可以转化为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是首项为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公差为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的等差数列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=1+3(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C_4_AS.8_1#0b47558ca?vop=1&amp;pid=9001ad41e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00747"/>
                <a:ext cx="10533888" cy="736600"/>
              </a:xfrm>
              <a:prstGeom prst="rect">
                <a:avLst/>
              </a:prstGeom>
              <a:blipFill>
                <a:blip r:embed="rId6"/>
                <a:stretch>
                  <a:fillRect l="-1042" r="-116" b="-49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9_1#f14b6ad4b?vop=1&amp;pid=9001ad41e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示例3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:r>
                  <a:rPr lang="en-US" altLang="zh-CN" sz="1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9_1#f14b6ad4b?vop=1&amp;pid=9001ad41e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10_1#f14b6ad4b.blank?vop=1&amp;pid=9001ad41e&amp;color=0,0,0&amp;vpa=3&amp;bbb=1"/>
              <p:cNvSpPr/>
              <p:nvPr/>
            </p:nvSpPr>
            <p:spPr>
              <a:xfrm>
                <a:off x="7059041" y="1109210"/>
                <a:ext cx="1281303" cy="2109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1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Hei" pitchFamily="34" charset="-122"/>
                            <a:cs typeface="SimHei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Hei" pitchFamily="34" charset="-122"/>
                            <a:cs typeface="SimHei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Hei" pitchFamily="34" charset="-122"/>
                            <a:cs typeface="SimHei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Hei" pitchFamily="34" charset="0"/>
                    <a:ea typeface="SimHei" pitchFamily="34" charset="-122"/>
                    <a:cs typeface="SimHei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10_1#f14b6ad4b.blank?vop=1&amp;pid=9001ad41e&amp;color=0,0,0&amp;vpa=3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9041" y="1109210"/>
                <a:ext cx="1281303" cy="210947"/>
              </a:xfrm>
              <a:prstGeom prst="rect">
                <a:avLst/>
              </a:prstGeom>
              <a:blipFill>
                <a:blip r:embed="rId4"/>
                <a:stretch>
                  <a:fillRect b="-114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EX.11_1#f14b6ad4b?vop=1&amp;pid=9001ad41e&amp;color=0,0,0&amp;bbb=1"/>
              <p:cNvSpPr/>
              <p:nvPr/>
            </p:nvSpPr>
            <p:spPr>
              <a:xfrm>
                <a:off x="832104" y="1370195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递推公式为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配凑等比数列求解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EX.11_1#f14b6ad4b?vop=1&amp;pid=9001ad41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70195"/>
                <a:ext cx="10533888" cy="602298"/>
              </a:xfrm>
              <a:prstGeom prst="rect">
                <a:avLst/>
              </a:prstGeom>
              <a:blipFill>
                <a:blip r:embed="rId5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12_1#f14b6ad4b?vop=1&amp;pid=9001ad41e&amp;color=0,0,0&amp;bbb=1&amp;hb=1"/>
              <p:cNvSpPr/>
              <p:nvPr/>
            </p:nvSpPr>
            <p:spPr>
              <a:xfrm>
                <a:off x="832104" y="1978525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=3(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为首项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为公比的等比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4_AS.12_1#f14b6ad4b?vop=1&amp;pid=9001ad41e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78525"/>
                <a:ext cx="10533888" cy="602298"/>
              </a:xfrm>
              <a:prstGeom prst="rect">
                <a:avLst/>
              </a:prstGeom>
              <a:blipFill>
                <a:blip r:embed="rId6"/>
                <a:stretch>
                  <a:fillRect l="-1042" r="-116" b="-193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899</Words>
  <Application>Microsoft Office PowerPoint</Application>
  <PresentationFormat>宽屏</PresentationFormat>
  <Paragraphs>80</Paragraphs>
  <Slides>10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SimHei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2025-10-22T02:23:53Z</dcterms:created>
  <dcterms:modified xsi:type="dcterms:W3CDTF">2025-10-22T02:33:56Z</dcterms:modified>
  <cp:category/>
  <cp:contentStatus/>
</cp:coreProperties>
</file>